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lapértelmezett szakasz" id="{6230E296-0871-45E5-B7EF-9F541CD03496}">
          <p14:sldIdLst>
            <p14:sldId id="256"/>
          </p14:sldIdLst>
        </p14:section>
        <p14:section name="Névtelen szakasz" id="{7D0419AF-2A30-472B-9E36-3A048E699BBC}">
          <p14:sldIdLst>
            <p14:sldId id="257"/>
            <p14:sldId id="258"/>
            <p14:sldId id="259"/>
            <p14:sldId id="260"/>
            <p14:sldId id="261"/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8717E-257A-4B82-941F-BBC99815C261}" type="datetimeFigureOut">
              <a:rPr lang="hu-HU" smtClean="0"/>
              <a:t>2018. 06. 07.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72C1F-669D-4EC0-92BC-61566CFF7335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19124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8717E-257A-4B82-941F-BBC99815C261}" type="datetimeFigureOut">
              <a:rPr lang="hu-HU" smtClean="0"/>
              <a:t>2018. 06. 07.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72C1F-669D-4EC0-92BC-61566CFF7335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54861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8717E-257A-4B82-941F-BBC99815C261}" type="datetimeFigureOut">
              <a:rPr lang="hu-HU" smtClean="0"/>
              <a:t>2018. 06. 07.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72C1F-669D-4EC0-92BC-61566CFF7335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54922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8717E-257A-4B82-941F-BBC99815C261}" type="datetimeFigureOut">
              <a:rPr lang="hu-HU" smtClean="0"/>
              <a:t>2018. 06. 07.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72C1F-669D-4EC0-92BC-61566CFF7335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6816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8717E-257A-4B82-941F-BBC99815C261}" type="datetimeFigureOut">
              <a:rPr lang="hu-HU" smtClean="0"/>
              <a:t>2018. 06. 07.</a:t>
            </a:fld>
            <a:endParaRPr lang="hu-HU" dirty="0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72C1F-669D-4EC0-92BC-61566CFF7335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3202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8717E-257A-4B82-941F-BBC99815C261}" type="datetimeFigureOut">
              <a:rPr lang="hu-HU" smtClean="0"/>
              <a:t>2018. 06. 07.</a:t>
            </a:fld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72C1F-669D-4EC0-92BC-61566CFF7335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43365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8717E-257A-4B82-941F-BBC99815C261}" type="datetimeFigureOut">
              <a:rPr lang="hu-HU" smtClean="0"/>
              <a:t>2018. 06. 07.</a:t>
            </a:fld>
            <a:endParaRPr lang="hu-HU" dirty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72C1F-669D-4EC0-92BC-61566CFF7335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28681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8717E-257A-4B82-941F-BBC99815C261}" type="datetimeFigureOut">
              <a:rPr lang="hu-HU" smtClean="0"/>
              <a:t>2018. 06. 07.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72C1F-669D-4EC0-92BC-61566CFF7335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92081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8717E-257A-4B82-941F-BBC99815C261}" type="datetimeFigureOut">
              <a:rPr lang="hu-HU" smtClean="0"/>
              <a:t>2018. 06. 07.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72C1F-669D-4EC0-92BC-61566CFF7335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47387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8717E-257A-4B82-941F-BBC99815C261}" type="datetimeFigureOut">
              <a:rPr lang="hu-HU" smtClean="0"/>
              <a:t>2018. 06. 07.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72C1F-669D-4EC0-92BC-61566CFF7335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23493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8717E-257A-4B82-941F-BBC99815C261}" type="datetimeFigureOut">
              <a:rPr lang="hu-HU" smtClean="0"/>
              <a:t>2018. 06. 07.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72C1F-669D-4EC0-92BC-61566CFF7335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53247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8717E-257A-4B82-941F-BBC99815C261}" type="datetimeFigureOut">
              <a:rPr lang="hu-HU" smtClean="0"/>
              <a:t>2018. 06. 07.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72C1F-669D-4EC0-92BC-61566CFF7335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01365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1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5000">
              <a:srgbClr val="FFFF00"/>
            </a:gs>
            <a:gs pos="82000">
              <a:srgbClr val="FF0000"/>
            </a:gs>
            <a:gs pos="100000">
              <a:srgbClr val="C00000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 rot="20685881">
            <a:off x="506877" y="1081380"/>
            <a:ext cx="6256845" cy="1165974"/>
          </a:xfrm>
        </p:spPr>
        <p:txBody>
          <a:bodyPr>
            <a:noAutofit/>
          </a:bodyPr>
          <a:lstStyle/>
          <a:p>
            <a:r>
              <a:rPr lang="hu-HU" sz="8800" dirty="0" smtClean="0">
                <a:solidFill>
                  <a:schemeClr val="tx2">
                    <a:lumMod val="50000"/>
                  </a:schemeClr>
                </a:solidFill>
                <a:latin typeface="Arial Rounded MT Bold" panose="020F0704030504030204" pitchFamily="34" charset="0"/>
              </a:rPr>
              <a:t>BÁTÉMA</a:t>
            </a:r>
            <a:endParaRPr lang="hu-HU" sz="8800" dirty="0">
              <a:solidFill>
                <a:schemeClr val="tx2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 rot="20945753">
            <a:off x="5586152" y="4433312"/>
            <a:ext cx="6021185" cy="1655762"/>
          </a:xfrm>
        </p:spPr>
        <p:txBody>
          <a:bodyPr>
            <a:normAutofit/>
          </a:bodyPr>
          <a:lstStyle/>
          <a:p>
            <a:r>
              <a:rPr lang="hu-HU" sz="4000" dirty="0" smtClean="0">
                <a:latin typeface="Baskerville Old Face" panose="02020602080505020303" pitchFamily="18" charset="0"/>
              </a:rPr>
              <a:t>Készítette: Körtélyesi Nóra</a:t>
            </a:r>
            <a:endParaRPr lang="hu-HU" sz="40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573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43000">
              <a:schemeClr val="accent4">
                <a:lumMod val="40000"/>
                <a:lumOff val="60000"/>
              </a:schemeClr>
            </a:gs>
            <a:gs pos="69000">
              <a:schemeClr val="accent4">
                <a:lumMod val="40000"/>
                <a:lumOff val="60000"/>
              </a:schemeClr>
            </a:gs>
            <a:gs pos="98000">
              <a:schemeClr val="accent4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063" y="1936864"/>
            <a:ext cx="7258220" cy="3853365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4829175" y="400050"/>
            <a:ext cx="2362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ernard MT Condensed" panose="02050806060905020404" pitchFamily="18" charset="0"/>
              </a:rPr>
              <a:t>A </a:t>
            </a:r>
            <a:r>
              <a:rPr lang="hu-HU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ernard MT Condensed" panose="02050806060905020404" pitchFamily="18" charset="0"/>
              </a:rPr>
              <a:t>Báté</a:t>
            </a:r>
            <a:r>
              <a:rPr lang="hu-HU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ernard MT Condensed" panose="02050806060905020404" pitchFamily="18" charset="0"/>
              </a:rPr>
              <a:t> falu</a:t>
            </a:r>
            <a:endParaRPr lang="hu-HU" sz="3600" dirty="0">
              <a:solidFill>
                <a:schemeClr val="tx1">
                  <a:lumMod val="75000"/>
                  <a:lumOff val="25000"/>
                </a:schemeClr>
              </a:solidFill>
              <a:latin typeface="Bernard MT Condensed" panose="020508060609050204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285750" y="1390650"/>
            <a:ext cx="2524125" cy="5400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sp>
        <p:nvSpPr>
          <p:cNvPr id="6" name="Szövegdoboz 5"/>
          <p:cNvSpPr txBox="1"/>
          <p:nvPr/>
        </p:nvSpPr>
        <p:spPr>
          <a:xfrm>
            <a:off x="136121" y="1816832"/>
            <a:ext cx="378142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>
                <a:solidFill>
                  <a:schemeClr val="accent4">
                    <a:lumMod val="50000"/>
                  </a:schemeClr>
                </a:solidFill>
                <a:latin typeface="Baskerville Old Face" panose="02020602080505020303" pitchFamily="18" charset="0"/>
              </a:rPr>
              <a:t>Százhalombatta mai neve egy középkori falu, </a:t>
            </a:r>
            <a:r>
              <a:rPr lang="hu-HU" sz="2000" dirty="0" smtClean="0">
                <a:solidFill>
                  <a:schemeClr val="accent4">
                    <a:lumMod val="50000"/>
                  </a:schemeClr>
                </a:solidFill>
                <a:latin typeface="Baskerville Old Face" panose="02020602080505020303" pitchFamily="18" charset="0"/>
              </a:rPr>
              <a:t>Báté</a:t>
            </a:r>
            <a:r>
              <a:rPr lang="hu-HU" sz="2000" dirty="0" smtClean="0">
                <a:solidFill>
                  <a:schemeClr val="accent4">
                    <a:lumMod val="50000"/>
                  </a:schemeClr>
                </a:solidFill>
                <a:latin typeface="Baskerville Old Face" panose="02020602080505020303" pitchFamily="18" charset="0"/>
              </a:rPr>
              <a:t> emlékét őrzi. Első írásos említése1318-ból maradt fenn, mely egy királyi adománylevél. A település neve személynévből keletkezett. Létezéséről régészeti leletek, maradványok, kőtemplom tanúskodnak. 2018-ban 700 éve, hogy létezett ez a falu a Duna partján, a mai </a:t>
            </a:r>
            <a:r>
              <a:rPr lang="hu-HU" sz="2000" dirty="0" smtClean="0">
                <a:solidFill>
                  <a:schemeClr val="accent4">
                    <a:lumMod val="50000"/>
                  </a:schemeClr>
                </a:solidFill>
                <a:latin typeface="Baskerville Old Face" panose="02020602080505020303" pitchFamily="18" charset="0"/>
              </a:rPr>
              <a:t>dunafüredi</a:t>
            </a:r>
            <a:r>
              <a:rPr lang="hu-HU" sz="2000" dirty="0" smtClean="0">
                <a:solidFill>
                  <a:schemeClr val="accent4">
                    <a:lumMod val="50000"/>
                  </a:schemeClr>
                </a:solidFill>
                <a:latin typeface="Baskerville Old Face" panose="02020602080505020303" pitchFamily="18" charset="0"/>
              </a:rPr>
              <a:t> városrészen. Nevét a </a:t>
            </a:r>
            <a:r>
              <a:rPr lang="hu-HU" sz="2000" dirty="0" smtClean="0">
                <a:solidFill>
                  <a:schemeClr val="accent4">
                    <a:lumMod val="50000"/>
                  </a:schemeClr>
                </a:solidFill>
                <a:latin typeface="Baskerville Old Face" panose="02020602080505020303" pitchFamily="18" charset="0"/>
              </a:rPr>
              <a:t>Báté</a:t>
            </a:r>
            <a:r>
              <a:rPr lang="hu-HU" sz="2000" dirty="0" smtClean="0">
                <a:solidFill>
                  <a:schemeClr val="accent4">
                    <a:lumMod val="50000"/>
                  </a:schemeClr>
                </a:solidFill>
                <a:latin typeface="Baskerville Old Face" panose="02020602080505020303" pitchFamily="18" charset="0"/>
              </a:rPr>
              <a:t> családról kapta.</a:t>
            </a:r>
            <a:endParaRPr lang="hu-HU" sz="2000" dirty="0">
              <a:solidFill>
                <a:schemeClr val="accent4">
                  <a:lumMod val="50000"/>
                </a:schemeClr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609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4000">
              <a:schemeClr val="accent1">
                <a:lumMod val="5000"/>
                <a:lumOff val="95000"/>
              </a:schemeClr>
            </a:gs>
            <a:gs pos="69000">
              <a:schemeClr val="accent2">
                <a:lumMod val="40000"/>
                <a:lumOff val="60000"/>
              </a:schemeClr>
            </a:gs>
            <a:gs pos="45000">
              <a:schemeClr val="accent2">
                <a:lumMod val="40000"/>
                <a:lumOff val="6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59401" cy="4019551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401" y="3067051"/>
            <a:ext cx="5054599" cy="3790949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6191250" y="381000"/>
            <a:ext cx="5762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Báté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falu temploma egy egyhajós, félköríves szentély 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záródású 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kőtemplom. A padlóba mélyedő sírkamrában a földesúri család tagjait helyezték örök nyugalomra.</a:t>
            </a:r>
            <a:endParaRPr lang="hu-HU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565265" y="4887884"/>
            <a:ext cx="56259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település virágzása a 14-15. századra tehető. Életmódjuk: mezőgazdaság, halászat, 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rákászat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madarászat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 falu lakói 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többosztatú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lakóházakban éltek. A falu önálló életének végét a török hódítás jelentette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hu-H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6441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2705100" y="5867400"/>
            <a:ext cx="11715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Százhalombatta lakótelep a 80-as években……</a:t>
            </a:r>
            <a:endParaRPr lang="hu-HU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52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0000"/>
                <a:lumOff val="60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952972" y="642847"/>
            <a:ext cx="8610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Azonban a település neve Batta alakban fennmaradt, 1903-ban a másik középkori eredetű falu (Százhalom) nevével összeolvadva létrejött Százhalombatta mai elnevezése.</a:t>
            </a:r>
            <a:endParaRPr lang="hu-HU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600075" y="1990725"/>
            <a:ext cx="35433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chemeClr val="accent1">
                    <a:lumMod val="50000"/>
                  </a:schemeClr>
                </a:solidFill>
                <a:latin typeface="Franklin Gothic Book" panose="020B0503020102020204" pitchFamily="34" charset="0"/>
              </a:rPr>
              <a:t>Százhalombatta régen...</a:t>
            </a:r>
            <a:endParaRPr lang="hu-HU" dirty="0">
              <a:solidFill>
                <a:schemeClr val="accent1">
                  <a:lumMod val="50000"/>
                </a:schemeClr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00" y="1719262"/>
            <a:ext cx="2438400" cy="1876425"/>
          </a:xfrm>
          <a:prstGeom prst="rect">
            <a:avLst/>
          </a:prstGeom>
          <a:ln w="190500" cap="sq">
            <a:solidFill>
              <a:schemeClr val="bg1">
                <a:lumMod val="85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137" y="1871662"/>
            <a:ext cx="2657475" cy="1724025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25" y="2772370"/>
            <a:ext cx="1733550" cy="26384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tx2">
                <a:lumMod val="50000"/>
              </a:schemeClr>
            </a:solidFill>
            <a:miter lim="800000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7287" y="4548187"/>
            <a:ext cx="2867025" cy="1590675"/>
          </a:xfrm>
          <a:prstGeom prst="ellipse">
            <a:avLst/>
          </a:prstGeom>
          <a:ln w="63500" cap="rnd">
            <a:solidFill>
              <a:schemeClr val="accent2">
                <a:lumMod val="40000"/>
                <a:lumOff val="6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162" y="4567832"/>
            <a:ext cx="2714625" cy="16859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 prst="angle"/>
            <a:contourClr>
              <a:srgbClr val="FFFFFF"/>
            </a:contourClr>
          </a:sp3d>
        </p:spPr>
      </p:pic>
      <p:sp>
        <p:nvSpPr>
          <p:cNvPr id="9" name="Szövegdoboz 8"/>
          <p:cNvSpPr txBox="1"/>
          <p:nvPr/>
        </p:nvSpPr>
        <p:spPr>
          <a:xfrm>
            <a:off x="9601200" y="3748771"/>
            <a:ext cx="2190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chemeClr val="accent1">
                    <a:lumMod val="50000"/>
                  </a:schemeClr>
                </a:solidFill>
              </a:rPr>
              <a:t>Dunapart</a:t>
            </a:r>
          </a:p>
          <a:p>
            <a:endParaRPr lang="hu-HU" dirty="0"/>
          </a:p>
        </p:txBody>
      </p:sp>
      <p:sp>
        <p:nvSpPr>
          <p:cNvPr id="10" name="Szövegdoboz 9"/>
          <p:cNvSpPr txBox="1"/>
          <p:nvPr/>
        </p:nvSpPr>
        <p:spPr>
          <a:xfrm>
            <a:off x="5020887" y="3915295"/>
            <a:ext cx="1770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chemeClr val="accent1">
                    <a:lumMod val="50000"/>
                  </a:schemeClr>
                </a:solidFill>
              </a:rPr>
              <a:t>Batta képekben</a:t>
            </a:r>
            <a:endParaRPr lang="hu-H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4487227" y="6412676"/>
            <a:ext cx="2194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chemeClr val="accent1">
                    <a:lumMod val="50000"/>
                  </a:schemeClr>
                </a:solidFill>
              </a:rPr>
              <a:t>Épül a lakótelep</a:t>
            </a:r>
            <a:endParaRPr lang="hu-H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9682509" y="6315887"/>
            <a:ext cx="1961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chemeClr val="accent1">
                    <a:lumMod val="50000"/>
                  </a:schemeClr>
                </a:solidFill>
              </a:rPr>
              <a:t>Téglagyár</a:t>
            </a:r>
            <a:endParaRPr lang="hu-H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898511" y="5626774"/>
            <a:ext cx="1571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chemeClr val="accent1">
                    <a:lumMod val="50000"/>
                  </a:schemeClr>
                </a:solidFill>
              </a:rPr>
              <a:t>Vasútállomás</a:t>
            </a:r>
            <a:endParaRPr lang="hu-H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301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23000">
              <a:schemeClr val="accent1">
                <a:lumMod val="40000"/>
                <a:lumOff val="60000"/>
              </a:schemeClr>
            </a:gs>
            <a:gs pos="69000">
              <a:schemeClr val="accent1">
                <a:lumMod val="60000"/>
                <a:lumOff val="40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4090987" y="3314730"/>
            <a:ext cx="7200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Százhalombatta a közelmúltban…</a:t>
            </a:r>
            <a:endParaRPr lang="hu-HU" sz="2000" dirty="0">
              <a:solidFill>
                <a:schemeClr val="accent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578" y="928687"/>
            <a:ext cx="2428875" cy="1885950"/>
          </a:xfrm>
          <a:prstGeom prst="rect">
            <a:avLst/>
          </a:prstGeom>
          <a:solidFill>
            <a:schemeClr val="bg2">
              <a:lumMod val="25000"/>
            </a:schemeClr>
          </a:solidFill>
          <a:ln w="38100">
            <a:solidFill>
              <a:schemeClr val="tx1"/>
            </a:solidFill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825" y="342900"/>
            <a:ext cx="3011969" cy="1971898"/>
          </a:xfrm>
          <a:prstGeom prst="rect">
            <a:avLst/>
          </a:prstGeom>
          <a:ln w="38100">
            <a:solidFill>
              <a:schemeClr val="accent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1537" y="928687"/>
            <a:ext cx="2657475" cy="1724025"/>
          </a:xfrm>
          <a:prstGeom prst="rect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724335"/>
            <a:ext cx="2800350" cy="1628775"/>
          </a:xfrm>
          <a:prstGeom prst="rect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662" y="4395848"/>
            <a:ext cx="2771775" cy="1647825"/>
          </a:xfrm>
          <a:prstGeom prst="rect">
            <a:avLst/>
          </a:prstGeom>
          <a:ln w="38100">
            <a:solidFill>
              <a:schemeClr val="accent4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490" y="3314730"/>
            <a:ext cx="2571750" cy="1781175"/>
          </a:xfrm>
          <a:prstGeom prst="rect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sp>
        <p:nvSpPr>
          <p:cNvPr id="9" name="Szövegdoboz 8"/>
          <p:cNvSpPr txBox="1"/>
          <p:nvPr/>
        </p:nvSpPr>
        <p:spPr>
          <a:xfrm>
            <a:off x="5174278" y="2420228"/>
            <a:ext cx="2734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 régi ABC</a:t>
            </a:r>
            <a:endParaRPr lang="hu-HU" dirty="0"/>
          </a:p>
        </p:txBody>
      </p:sp>
      <p:sp>
        <p:nvSpPr>
          <p:cNvPr id="10" name="Szövegdoboz 9"/>
          <p:cNvSpPr txBox="1"/>
          <p:nvPr/>
        </p:nvSpPr>
        <p:spPr>
          <a:xfrm>
            <a:off x="1095547" y="5536276"/>
            <a:ext cx="1895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Book Antiqua" panose="02040602050305030304" pitchFamily="18" charset="0"/>
              </a:rPr>
              <a:t>Dunamenti Erőmű</a:t>
            </a:r>
            <a:endParaRPr lang="hu-HU" dirty="0">
              <a:latin typeface="Book Antiqua" panose="02040602050305030304" pitchFamily="18" charset="0"/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5503025" y="6176355"/>
            <a:ext cx="1823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Művelődési ház</a:t>
            </a:r>
            <a:endParaRPr lang="hu-HU" dirty="0"/>
          </a:p>
        </p:txBody>
      </p:sp>
      <p:sp>
        <p:nvSpPr>
          <p:cNvPr id="12" name="Szövegdoboz 11"/>
          <p:cNvSpPr txBox="1"/>
          <p:nvPr/>
        </p:nvSpPr>
        <p:spPr>
          <a:xfrm>
            <a:off x="9620250" y="5411585"/>
            <a:ext cx="2316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Makovecz</a:t>
            </a:r>
            <a:r>
              <a:rPr lang="hu-HU" dirty="0" smtClean="0"/>
              <a:t> templom</a:t>
            </a:r>
            <a:endParaRPr lang="hu-HU" dirty="0"/>
          </a:p>
        </p:txBody>
      </p:sp>
      <p:sp>
        <p:nvSpPr>
          <p:cNvPr id="13" name="Szövegdoboz 12"/>
          <p:cNvSpPr txBox="1"/>
          <p:nvPr/>
        </p:nvSpPr>
        <p:spPr>
          <a:xfrm>
            <a:off x="2085975" y="2848686"/>
            <a:ext cx="182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Hága</a:t>
            </a:r>
            <a:endParaRPr lang="hu-HU" dirty="0"/>
          </a:p>
        </p:txBody>
      </p:sp>
      <p:sp>
        <p:nvSpPr>
          <p:cNvPr id="14" name="Szövegdoboz 13"/>
          <p:cNvSpPr txBox="1"/>
          <p:nvPr/>
        </p:nvSpPr>
        <p:spPr>
          <a:xfrm>
            <a:off x="9085811" y="2814637"/>
            <a:ext cx="1878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1.-es iskola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71362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23000">
              <a:schemeClr val="accent4">
                <a:lumMod val="40000"/>
                <a:lumOff val="60000"/>
              </a:schemeClr>
            </a:gs>
            <a:gs pos="69000">
              <a:schemeClr val="accent4">
                <a:lumMod val="60000"/>
                <a:lumOff val="40000"/>
              </a:schemeClr>
            </a:gs>
            <a:gs pos="97000">
              <a:schemeClr val="accent4">
                <a:lumMod val="75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6047" y="93154"/>
            <a:ext cx="3356409" cy="22344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3" name="Szövegdoboz 2"/>
          <p:cNvSpPr txBox="1"/>
          <p:nvPr/>
        </p:nvSpPr>
        <p:spPr>
          <a:xfrm>
            <a:off x="3997037" y="3384319"/>
            <a:ext cx="38195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>
                <a:solidFill>
                  <a:schemeClr val="accent2">
                    <a:lumMod val="50000"/>
                  </a:schemeClr>
                </a:solidFill>
              </a:rPr>
              <a:t>Százhalombatta napjainkban…</a:t>
            </a:r>
          </a:p>
          <a:p>
            <a:endParaRPr lang="hu-HU" dirty="0"/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111" y="227036"/>
            <a:ext cx="3324225" cy="18664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4690187"/>
            <a:ext cx="3543300" cy="1994878"/>
          </a:xfrm>
          <a:prstGeom prst="rect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988" y="4690187"/>
            <a:ext cx="3077187" cy="2049626"/>
          </a:xfrm>
          <a:prstGeom prst="roundRect">
            <a:avLst>
              <a:gd name="adj" fmla="val 16667"/>
            </a:avLst>
          </a:prstGeom>
          <a:ln w="57150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524" y="4819650"/>
            <a:ext cx="3581400" cy="1790700"/>
          </a:xfrm>
          <a:prstGeom prst="roundRect">
            <a:avLst>
              <a:gd name="adj" fmla="val 16667"/>
            </a:avLst>
          </a:prstGeom>
          <a:ln w="38100">
            <a:solidFill>
              <a:schemeClr val="bg2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90" y="176454"/>
            <a:ext cx="2936686" cy="196757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8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17044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190</Words>
  <Application>Microsoft Office PowerPoint</Application>
  <PresentationFormat>Szélesvásznú</PresentationFormat>
  <Paragraphs>22</Paragraphs>
  <Slides>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16" baseType="lpstr">
      <vt:lpstr>Arial</vt:lpstr>
      <vt:lpstr>Arial Rounded MT Bold</vt:lpstr>
      <vt:lpstr>Baskerville Old Face</vt:lpstr>
      <vt:lpstr>Bernard MT Condensed</vt:lpstr>
      <vt:lpstr>Book Antiqua</vt:lpstr>
      <vt:lpstr>Calibri</vt:lpstr>
      <vt:lpstr>Calibri Light</vt:lpstr>
      <vt:lpstr>Franklin Gothic Book</vt:lpstr>
      <vt:lpstr>Office-téma</vt:lpstr>
      <vt:lpstr>BÁTÉMA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BÁTÉMA</dc:title>
  <dc:creator>Körtélyesi Nóra</dc:creator>
  <cp:lastModifiedBy>Körtélyesi Nóra</cp:lastModifiedBy>
  <cp:revision>25</cp:revision>
  <dcterms:created xsi:type="dcterms:W3CDTF">2018-03-01T09:43:59Z</dcterms:created>
  <dcterms:modified xsi:type="dcterms:W3CDTF">2018-06-07T08:37:55Z</dcterms:modified>
</cp:coreProperties>
</file>